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3" d="100"/>
          <a:sy n="83" d="100"/>
        </p:scale>
        <p:origin x="291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7DB67-D856-4386-A6F0-A9315FA9A2CE}" type="datetimeFigureOut">
              <a:rPr lang="es-MX" smtClean="0"/>
              <a:t>09/07/2026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A3C2F-ADD7-4C94-89FE-14035D7711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028932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7DB67-D856-4386-A6F0-A9315FA9A2CE}" type="datetimeFigureOut">
              <a:rPr lang="es-MX" smtClean="0"/>
              <a:t>09/07/2026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A3C2F-ADD7-4C94-89FE-14035D7711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7525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7DB67-D856-4386-A6F0-A9315FA9A2CE}" type="datetimeFigureOut">
              <a:rPr lang="es-MX" smtClean="0"/>
              <a:t>09/07/2026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A3C2F-ADD7-4C94-89FE-14035D7711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59980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7DB67-D856-4386-A6F0-A9315FA9A2CE}" type="datetimeFigureOut">
              <a:rPr lang="es-MX" smtClean="0"/>
              <a:t>09/07/2026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A3C2F-ADD7-4C94-89FE-14035D7711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093646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7DB67-D856-4386-A6F0-A9315FA9A2CE}" type="datetimeFigureOut">
              <a:rPr lang="es-MX" smtClean="0"/>
              <a:t>09/07/2026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A3C2F-ADD7-4C94-89FE-14035D7711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69462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7DB67-D856-4386-A6F0-A9315FA9A2CE}" type="datetimeFigureOut">
              <a:rPr lang="es-MX" smtClean="0"/>
              <a:t>09/07/2026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A3C2F-ADD7-4C94-89FE-14035D7711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313363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7DB67-D856-4386-A6F0-A9315FA9A2CE}" type="datetimeFigureOut">
              <a:rPr lang="es-MX" smtClean="0"/>
              <a:t>09/07/2026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A3C2F-ADD7-4C94-89FE-14035D7711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041599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7DB67-D856-4386-A6F0-A9315FA9A2CE}" type="datetimeFigureOut">
              <a:rPr lang="es-MX" smtClean="0"/>
              <a:t>09/07/2026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A3C2F-ADD7-4C94-89FE-14035D7711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087257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7DB67-D856-4386-A6F0-A9315FA9A2CE}" type="datetimeFigureOut">
              <a:rPr lang="es-MX" smtClean="0"/>
              <a:t>09/07/2026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A3C2F-ADD7-4C94-89FE-14035D7711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835053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7DB67-D856-4386-A6F0-A9315FA9A2CE}" type="datetimeFigureOut">
              <a:rPr lang="es-MX" smtClean="0"/>
              <a:t>09/07/2026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A3C2F-ADD7-4C94-89FE-14035D7711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80350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7DB67-D856-4386-A6F0-A9315FA9A2CE}" type="datetimeFigureOut">
              <a:rPr lang="es-MX" smtClean="0"/>
              <a:t>09/07/2026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A3C2F-ADD7-4C94-89FE-14035D7711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86369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E7DB67-D856-4386-A6F0-A9315FA9A2CE}" type="datetimeFigureOut">
              <a:rPr lang="es-MX" smtClean="0"/>
              <a:t>09/07/2026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9A3C2F-ADD7-4C94-89FE-14035D7711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82245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object 110">
            <a:extLst>
              <a:ext uri="{FF2B5EF4-FFF2-40B4-BE49-F238E27FC236}">
                <a16:creationId xmlns:a16="http://schemas.microsoft.com/office/drawing/2014/main" id="{35E322EE-3F43-4015-A3D3-1DADFE551607}"/>
              </a:ext>
            </a:extLst>
          </p:cNvPr>
          <p:cNvSpPr txBox="1">
            <a:spLocks/>
          </p:cNvSpPr>
          <p:nvPr/>
        </p:nvSpPr>
        <p:spPr>
          <a:xfrm>
            <a:off x="2095509" y="8036653"/>
            <a:ext cx="2666974" cy="569708"/>
          </a:xfrm>
          <a:prstGeom prst="rect">
            <a:avLst/>
          </a:prstGeom>
        </p:spPr>
        <p:txBody>
          <a:bodyPr vert="horz" wrap="square" lIns="0" tIns="20955" rIns="0" bIns="0" rtlCol="0">
            <a:spAutoFit/>
          </a:bodyPr>
          <a:lstStyle>
            <a:defPPr>
              <a:defRPr kern="0"/>
            </a:defPPr>
            <a:lvl1pPr>
              <a:defRPr sz="1200" b="1" i="0">
                <a:solidFill>
                  <a:srgbClr val="00153E"/>
                </a:solidFill>
                <a:latin typeface="Arial"/>
                <a:cs typeface="Arial"/>
              </a:defRPr>
            </a:lvl1pPr>
          </a:lstStyle>
          <a:p>
            <a:pPr marL="167640" algn="ctr">
              <a:lnSpc>
                <a:spcPts val="1365"/>
              </a:lnSpc>
              <a:spcBef>
                <a:spcPts val="165"/>
              </a:spcBef>
            </a:pPr>
            <a:r>
              <a:rPr lang="es-MX" sz="1100" dirty="0">
                <a:latin typeface="Arial" panose="020B0604020202020204" pitchFamily="34" charset="0"/>
                <a:cs typeface="Arial" panose="020B0604020202020204" pitchFamily="34" charset="0"/>
              </a:rPr>
              <a:t>Josué</a:t>
            </a:r>
            <a:r>
              <a:rPr lang="es-MX" sz="1100" spc="-6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100" dirty="0">
                <a:latin typeface="Arial" panose="020B0604020202020204" pitchFamily="34" charset="0"/>
                <a:cs typeface="Arial" panose="020B0604020202020204" pitchFamily="34" charset="0"/>
              </a:rPr>
              <a:t>Alfonso</a:t>
            </a:r>
            <a:r>
              <a:rPr lang="es-MX" sz="1100" spc="-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100" dirty="0">
                <a:latin typeface="Arial" panose="020B0604020202020204" pitchFamily="34" charset="0"/>
                <a:cs typeface="Arial" panose="020B0604020202020204" pitchFamily="34" charset="0"/>
              </a:rPr>
              <a:t>Mejía</a:t>
            </a:r>
            <a:r>
              <a:rPr lang="es-MX" sz="1100" spc="-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100" spc="-10" dirty="0">
                <a:latin typeface="Arial" panose="020B0604020202020204" pitchFamily="34" charset="0"/>
                <a:cs typeface="Arial" panose="020B0604020202020204" pitchFamily="34" charset="0"/>
              </a:rPr>
              <a:t>Pineda</a:t>
            </a:r>
          </a:p>
          <a:p>
            <a:pPr marL="167640" algn="ctr">
              <a:lnSpc>
                <a:spcPts val="1365"/>
              </a:lnSpc>
              <a:spcBef>
                <a:spcPts val="165"/>
              </a:spcBef>
            </a:pPr>
            <a:r>
              <a:rPr lang="es-MX" sz="1100" b="0" spc="-1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Presidente de la Comisión Estatal de los Derechos Humanos de Michoacán</a:t>
            </a:r>
          </a:p>
        </p:txBody>
      </p:sp>
      <p:pic>
        <p:nvPicPr>
          <p:cNvPr id="48" name="Imagen 47">
            <a:extLst>
              <a:ext uri="{FF2B5EF4-FFF2-40B4-BE49-F238E27FC236}">
                <a16:creationId xmlns:a16="http://schemas.microsoft.com/office/drawing/2014/main" id="{92C13D36-6937-48EF-8C42-53A5CE046F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" y="8333509"/>
            <a:ext cx="6858004" cy="810491"/>
          </a:xfrm>
          <a:prstGeom prst="rect">
            <a:avLst/>
          </a:prstGeom>
        </p:spPr>
      </p:pic>
      <p:pic>
        <p:nvPicPr>
          <p:cNvPr id="49" name="Imagen 48">
            <a:extLst>
              <a:ext uri="{FF2B5EF4-FFF2-40B4-BE49-F238E27FC236}">
                <a16:creationId xmlns:a16="http://schemas.microsoft.com/office/drawing/2014/main" id="{D5B15E5C-10E3-430F-83BF-05FD9C836AA7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0830" y="2447958"/>
            <a:ext cx="4156333" cy="4437890"/>
          </a:xfrm>
          <a:prstGeom prst="rect">
            <a:avLst/>
          </a:prstGeom>
        </p:spPr>
      </p:pic>
      <p:sp>
        <p:nvSpPr>
          <p:cNvPr id="50" name="object 24" descr="$PPTXTitle">
            <a:extLst>
              <a:ext uri="{FF2B5EF4-FFF2-40B4-BE49-F238E27FC236}">
                <a16:creationId xmlns:a16="http://schemas.microsoft.com/office/drawing/2014/main" id="{7687DD60-97DC-497B-8D1A-B45B4B877B23}"/>
              </a:ext>
            </a:extLst>
          </p:cNvPr>
          <p:cNvSpPr txBox="1">
            <a:spLocks/>
          </p:cNvSpPr>
          <p:nvPr/>
        </p:nvSpPr>
        <p:spPr>
          <a:xfrm>
            <a:off x="-725493" y="1790400"/>
            <a:ext cx="8308977" cy="579646"/>
          </a:xfrm>
          <a:prstGeom prst="rect">
            <a:avLst/>
          </a:prstGeom>
        </p:spPr>
        <p:txBody>
          <a:bodyPr vert="horz" wrap="square" lIns="0" tIns="12700" rIns="0" bIns="0" rtlCol="0" anchor="b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MX" sz="1800" dirty="0">
                <a:latin typeface="Arial Black" panose="020B0A04020102020204" pitchFamily="34" charset="0"/>
              </a:rPr>
              <a:t>La</a:t>
            </a:r>
            <a:r>
              <a:rPr lang="es-MX" sz="1800" spc="-75" dirty="0">
                <a:latin typeface="Arial Black" panose="020B0A04020102020204" pitchFamily="34" charset="0"/>
              </a:rPr>
              <a:t> </a:t>
            </a:r>
            <a:r>
              <a:rPr lang="es-MX" sz="1800" spc="-20" dirty="0">
                <a:latin typeface="Arial Black" panose="020B0A04020102020204" pitchFamily="34" charset="0"/>
              </a:rPr>
              <a:t>Comisión</a:t>
            </a:r>
            <a:r>
              <a:rPr lang="es-MX" sz="1800" spc="-70" dirty="0">
                <a:latin typeface="Arial Black" panose="020B0A04020102020204" pitchFamily="34" charset="0"/>
              </a:rPr>
              <a:t> </a:t>
            </a:r>
            <a:r>
              <a:rPr lang="es-MX" sz="1800" spc="-25" dirty="0">
                <a:latin typeface="Arial Black" panose="020B0A04020102020204" pitchFamily="34" charset="0"/>
              </a:rPr>
              <a:t>Estatal</a:t>
            </a:r>
            <a:r>
              <a:rPr lang="es-MX" sz="1800" spc="-70" dirty="0">
                <a:latin typeface="Arial Black" panose="020B0A04020102020204" pitchFamily="34" charset="0"/>
              </a:rPr>
              <a:t> </a:t>
            </a:r>
            <a:r>
              <a:rPr lang="es-MX" sz="1800" dirty="0">
                <a:latin typeface="Arial Black" panose="020B0A04020102020204" pitchFamily="34" charset="0"/>
              </a:rPr>
              <a:t>de</a:t>
            </a:r>
            <a:r>
              <a:rPr lang="es-MX" sz="1800" spc="-75" dirty="0">
                <a:latin typeface="Arial Black" panose="020B0A04020102020204" pitchFamily="34" charset="0"/>
              </a:rPr>
              <a:t> </a:t>
            </a:r>
            <a:r>
              <a:rPr lang="es-MX" sz="1800" dirty="0">
                <a:latin typeface="Arial Black" panose="020B0A04020102020204" pitchFamily="34" charset="0"/>
              </a:rPr>
              <a:t>Derechos</a:t>
            </a:r>
            <a:r>
              <a:rPr lang="es-MX" sz="1800" spc="-70" dirty="0">
                <a:latin typeface="Arial Black" panose="020B0A04020102020204" pitchFamily="34" charset="0"/>
              </a:rPr>
              <a:t> </a:t>
            </a:r>
            <a:r>
              <a:rPr lang="es-MX" sz="1800" spc="-35" dirty="0">
                <a:latin typeface="Arial Black" panose="020B0A04020102020204" pitchFamily="34" charset="0"/>
              </a:rPr>
              <a:t>Humanos</a:t>
            </a:r>
            <a:r>
              <a:rPr lang="es-MX" sz="1800" spc="-70" dirty="0">
                <a:latin typeface="Arial Black" panose="020B0A04020102020204" pitchFamily="34" charset="0"/>
              </a:rPr>
              <a:t> 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MX" sz="1800" dirty="0">
                <a:latin typeface="Arial Black" panose="020B0A04020102020204" pitchFamily="34" charset="0"/>
              </a:rPr>
              <a:t>de</a:t>
            </a:r>
            <a:r>
              <a:rPr lang="es-MX" sz="1800" spc="-70" dirty="0">
                <a:latin typeface="Arial Black" panose="020B0A04020102020204" pitchFamily="34" charset="0"/>
              </a:rPr>
              <a:t> </a:t>
            </a:r>
            <a:r>
              <a:rPr lang="es-MX" sz="1800" spc="-10" dirty="0">
                <a:latin typeface="Arial Black" panose="020B0A04020102020204" pitchFamily="34" charset="0"/>
              </a:rPr>
              <a:t>Michoacán</a:t>
            </a:r>
          </a:p>
        </p:txBody>
      </p:sp>
      <p:sp>
        <p:nvSpPr>
          <p:cNvPr id="51" name="object 25">
            <a:extLst>
              <a:ext uri="{FF2B5EF4-FFF2-40B4-BE49-F238E27FC236}">
                <a16:creationId xmlns:a16="http://schemas.microsoft.com/office/drawing/2014/main" id="{25B6DDBB-D926-4486-9F99-B4B564B360A0}"/>
              </a:ext>
            </a:extLst>
          </p:cNvPr>
          <p:cNvSpPr txBox="1"/>
          <p:nvPr/>
        </p:nvSpPr>
        <p:spPr>
          <a:xfrm>
            <a:off x="2509893" y="2759638"/>
            <a:ext cx="1838206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373435"/>
                </a:solidFill>
                <a:latin typeface="Arial MT"/>
                <a:cs typeface="Arial MT"/>
              </a:rPr>
              <a:t>Otorga</a:t>
            </a:r>
            <a:r>
              <a:rPr sz="1600" spc="-25" dirty="0">
                <a:solidFill>
                  <a:srgbClr val="373435"/>
                </a:solidFill>
                <a:latin typeface="Arial MT"/>
                <a:cs typeface="Arial MT"/>
              </a:rPr>
              <a:t> </a:t>
            </a:r>
            <a:r>
              <a:rPr sz="1600" dirty="0">
                <a:solidFill>
                  <a:srgbClr val="373435"/>
                </a:solidFill>
                <a:latin typeface="Arial MT"/>
                <a:cs typeface="Arial MT"/>
              </a:rPr>
              <a:t>el</a:t>
            </a:r>
            <a:r>
              <a:rPr sz="1600" spc="-25" dirty="0">
                <a:solidFill>
                  <a:srgbClr val="373435"/>
                </a:solidFill>
                <a:latin typeface="Arial MT"/>
                <a:cs typeface="Arial MT"/>
              </a:rPr>
              <a:t> </a:t>
            </a:r>
            <a:r>
              <a:rPr sz="1600" spc="-10" dirty="0">
                <a:solidFill>
                  <a:srgbClr val="373435"/>
                </a:solidFill>
                <a:latin typeface="Arial MT"/>
                <a:cs typeface="Arial MT"/>
              </a:rPr>
              <a:t>presente</a:t>
            </a:r>
            <a:endParaRPr sz="1600" dirty="0">
              <a:latin typeface="Arial MT"/>
              <a:cs typeface="Arial MT"/>
            </a:endParaRPr>
          </a:p>
        </p:txBody>
      </p:sp>
      <p:sp>
        <p:nvSpPr>
          <p:cNvPr id="52" name="Rectángulo 51">
            <a:extLst>
              <a:ext uri="{FF2B5EF4-FFF2-40B4-BE49-F238E27FC236}">
                <a16:creationId xmlns:a16="http://schemas.microsoft.com/office/drawing/2014/main" id="{7F017ADF-3FD8-431F-A86F-16CEE6983B4E}"/>
              </a:ext>
            </a:extLst>
          </p:cNvPr>
          <p:cNvSpPr/>
          <p:nvPr/>
        </p:nvSpPr>
        <p:spPr>
          <a:xfrm>
            <a:off x="-1035558" y="2689613"/>
            <a:ext cx="9089729" cy="1688167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rgbClr val="001B50"/>
                </a:solidFill>
                <a:latin typeface="Metropolis Black" panose="00000A00000000000000" pitchFamily="50" charset="0"/>
              </a:rPr>
              <a:t>RECONOCIMIENTO</a:t>
            </a:r>
            <a:r>
              <a:rPr lang="es-MX" sz="4800" dirty="0">
                <a:solidFill>
                  <a:srgbClr val="002060"/>
                </a:solidFill>
                <a:latin typeface="Metropolis Black" panose="00000A00000000000000" pitchFamily="50" charset="0"/>
              </a:rPr>
              <a:t> </a:t>
            </a:r>
          </a:p>
        </p:txBody>
      </p:sp>
      <p:sp>
        <p:nvSpPr>
          <p:cNvPr id="53" name="object 157">
            <a:extLst>
              <a:ext uri="{FF2B5EF4-FFF2-40B4-BE49-F238E27FC236}">
                <a16:creationId xmlns:a16="http://schemas.microsoft.com/office/drawing/2014/main" id="{E486EFDF-5FF1-45A3-A9ED-02811FF86B27}"/>
              </a:ext>
            </a:extLst>
          </p:cNvPr>
          <p:cNvSpPr txBox="1"/>
          <p:nvPr/>
        </p:nvSpPr>
        <p:spPr>
          <a:xfrm>
            <a:off x="-32592" y="4915933"/>
            <a:ext cx="7083796" cy="1883849"/>
          </a:xfrm>
          <a:prstGeom prst="rect">
            <a:avLst/>
          </a:prstGeom>
        </p:spPr>
        <p:txBody>
          <a:bodyPr vert="horz" wrap="square" lIns="0" tIns="77470" rIns="0" bIns="0" rtlCol="0">
            <a:spAutoFit/>
          </a:bodyPr>
          <a:lstStyle/>
          <a:p>
            <a:pPr algn="ctr">
              <a:spcBef>
                <a:spcPts val="380"/>
              </a:spcBef>
            </a:pPr>
            <a:r>
              <a:rPr sz="2000" spc="-45" dirty="0">
                <a:latin typeface="Arial Black"/>
                <a:cs typeface="Arial Black"/>
              </a:rPr>
              <a:t>Por</a:t>
            </a:r>
            <a:r>
              <a:rPr sz="2000" spc="-100" dirty="0">
                <a:latin typeface="Arial Black"/>
                <a:cs typeface="Arial Black"/>
              </a:rPr>
              <a:t> </a:t>
            </a:r>
            <a:r>
              <a:rPr sz="2000" spc="-40" dirty="0" err="1">
                <a:latin typeface="Arial Black"/>
                <a:cs typeface="Arial Black"/>
              </a:rPr>
              <a:t>haber</a:t>
            </a:r>
            <a:r>
              <a:rPr sz="2000" spc="-95" dirty="0">
                <a:latin typeface="Arial Black"/>
                <a:cs typeface="Arial Black"/>
              </a:rPr>
              <a:t> </a:t>
            </a:r>
            <a:r>
              <a:rPr lang="es-MX" sz="2000" spc="-95" dirty="0">
                <a:latin typeface="Arial Black"/>
                <a:cs typeface="Arial Black"/>
              </a:rPr>
              <a:t>participado </a:t>
            </a:r>
            <a:r>
              <a:rPr sz="2000" spc="-10" dirty="0" err="1">
                <a:latin typeface="Arial Black"/>
                <a:cs typeface="Arial Black"/>
              </a:rPr>
              <a:t>en</a:t>
            </a:r>
            <a:r>
              <a:rPr sz="2000" spc="-95" dirty="0">
                <a:latin typeface="Arial Black"/>
                <a:cs typeface="Arial Black"/>
              </a:rPr>
              <a:t> </a:t>
            </a:r>
            <a:r>
              <a:rPr sz="2000" spc="-25" dirty="0">
                <a:latin typeface="Arial Black"/>
                <a:cs typeface="Arial Black"/>
              </a:rPr>
              <a:t>el</a:t>
            </a:r>
            <a:r>
              <a:rPr lang="es-MX" sz="2000" spc="-25" dirty="0">
                <a:latin typeface="Arial Black"/>
                <a:cs typeface="Arial Black"/>
              </a:rPr>
              <a:t> </a:t>
            </a:r>
            <a:r>
              <a:rPr lang="es-MX" sz="2000" b="1" spc="-25" dirty="0">
                <a:solidFill>
                  <a:srgbClr val="010103"/>
                </a:solidFill>
                <a:latin typeface="Metropolis Black" panose="00000A00000000000000" pitchFamily="50" charset="0"/>
                <a:cs typeface="Tahoma"/>
              </a:rPr>
              <a:t>Parlamento </a:t>
            </a:r>
          </a:p>
          <a:p>
            <a:pPr algn="ctr">
              <a:spcBef>
                <a:spcPts val="380"/>
              </a:spcBef>
            </a:pPr>
            <a:r>
              <a:rPr lang="es-MX" sz="2000" b="1" spc="-10" dirty="0">
                <a:solidFill>
                  <a:srgbClr val="010103"/>
                </a:solidFill>
                <a:latin typeface="Metropolis Black" panose="00000A00000000000000" pitchFamily="50" charset="0"/>
                <a:cs typeface="Tahoma"/>
              </a:rPr>
              <a:t>Regional</a:t>
            </a:r>
          </a:p>
          <a:p>
            <a:pPr algn="ctr">
              <a:spcBef>
                <a:spcPts val="380"/>
              </a:spcBef>
            </a:pPr>
            <a:r>
              <a:rPr lang="es-MX" sz="2400" dirty="0">
                <a:solidFill>
                  <a:srgbClr val="002060"/>
                </a:solidFill>
                <a:latin typeface="Metropolis Black" panose="00000A00000000000000" pitchFamily="50" charset="0"/>
                <a:cs typeface="Tahoma"/>
              </a:rPr>
              <a:t>Medio Ambiente</a:t>
            </a:r>
          </a:p>
          <a:p>
            <a:pPr algn="ctr">
              <a:spcBef>
                <a:spcPts val="380"/>
              </a:spcBef>
            </a:pPr>
            <a:endParaRPr lang="es-MX" sz="2000" dirty="0">
              <a:latin typeface="Metropolis Black" panose="00000A00000000000000" pitchFamily="50" charset="0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380"/>
              </a:spcBef>
            </a:pPr>
            <a:r>
              <a:rPr lang="es-MX" sz="2000" dirty="0">
                <a:latin typeface="Arial Black"/>
                <a:cs typeface="Arial Black"/>
              </a:rPr>
              <a:t> </a:t>
            </a:r>
            <a:endParaRPr sz="2000" dirty="0">
              <a:latin typeface="Arial Black"/>
              <a:cs typeface="Arial Black"/>
            </a:endParaRPr>
          </a:p>
        </p:txBody>
      </p:sp>
      <p:sp>
        <p:nvSpPr>
          <p:cNvPr id="54" name="object 189">
            <a:extLst>
              <a:ext uri="{FF2B5EF4-FFF2-40B4-BE49-F238E27FC236}">
                <a16:creationId xmlns:a16="http://schemas.microsoft.com/office/drawing/2014/main" id="{1647E148-7D0C-4B6D-BB4D-CC13257741D6}"/>
              </a:ext>
            </a:extLst>
          </p:cNvPr>
          <p:cNvSpPr txBox="1"/>
          <p:nvPr/>
        </p:nvSpPr>
        <p:spPr>
          <a:xfrm>
            <a:off x="2115099" y="6731133"/>
            <a:ext cx="2627789" cy="155171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900" spc="-20" dirty="0">
                <a:latin typeface="Verdana"/>
                <a:cs typeface="Verdana"/>
              </a:rPr>
              <a:t>Morelia,</a:t>
            </a:r>
            <a:r>
              <a:rPr sz="900" spc="-30" dirty="0">
                <a:latin typeface="Verdana"/>
                <a:cs typeface="Verdana"/>
              </a:rPr>
              <a:t> </a:t>
            </a:r>
            <a:r>
              <a:rPr sz="900" spc="-10" dirty="0">
                <a:latin typeface="Verdana"/>
                <a:cs typeface="Verdana"/>
              </a:rPr>
              <a:t>Michoacán.</a:t>
            </a:r>
            <a:r>
              <a:rPr sz="900" spc="-25" dirty="0">
                <a:latin typeface="Verdana"/>
                <a:cs typeface="Verdana"/>
              </a:rPr>
              <a:t> </a:t>
            </a:r>
            <a:r>
              <a:rPr sz="900" spc="-20" dirty="0">
                <a:latin typeface="Verdana"/>
                <a:cs typeface="Verdana"/>
              </a:rPr>
              <a:t>28</a:t>
            </a:r>
            <a:r>
              <a:rPr sz="900" spc="-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de</a:t>
            </a:r>
            <a:r>
              <a:rPr sz="900" spc="-25" dirty="0">
                <a:latin typeface="Verdana"/>
                <a:cs typeface="Verdana"/>
              </a:rPr>
              <a:t> </a:t>
            </a:r>
            <a:r>
              <a:rPr lang="es-MX" sz="900" spc="-25" dirty="0">
                <a:latin typeface="Verdana"/>
                <a:cs typeface="Verdana"/>
              </a:rPr>
              <a:t>Mayo</a:t>
            </a:r>
            <a:r>
              <a:rPr sz="900" spc="-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del</a:t>
            </a:r>
            <a:r>
              <a:rPr sz="900" spc="-30" dirty="0">
                <a:latin typeface="Verdana"/>
                <a:cs typeface="Verdana"/>
              </a:rPr>
              <a:t> </a:t>
            </a:r>
            <a:r>
              <a:rPr sz="900" spc="-20" dirty="0">
                <a:latin typeface="Verdana"/>
                <a:cs typeface="Verdana"/>
              </a:rPr>
              <a:t>2026</a:t>
            </a:r>
            <a:endParaRPr sz="900" dirty="0">
              <a:latin typeface="Verdana"/>
              <a:cs typeface="Verdana"/>
            </a:endParaRPr>
          </a:p>
        </p:txBody>
      </p:sp>
      <p:sp>
        <p:nvSpPr>
          <p:cNvPr id="55" name="Rectángulo 54">
            <a:extLst>
              <a:ext uri="{FF2B5EF4-FFF2-40B4-BE49-F238E27FC236}">
                <a16:creationId xmlns:a16="http://schemas.microsoft.com/office/drawing/2014/main" id="{9B8F2078-7420-45C5-9639-1F9F90494907}"/>
              </a:ext>
            </a:extLst>
          </p:cNvPr>
          <p:cNvSpPr/>
          <p:nvPr/>
        </p:nvSpPr>
        <p:spPr>
          <a:xfrm>
            <a:off x="943630" y="4840435"/>
            <a:ext cx="5152171" cy="45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6" name="CuadroTexto 55">
            <a:extLst>
              <a:ext uri="{FF2B5EF4-FFF2-40B4-BE49-F238E27FC236}">
                <a16:creationId xmlns:a16="http://schemas.microsoft.com/office/drawing/2014/main" id="{6D6FE276-C239-4318-AE9A-9C8213018439}"/>
              </a:ext>
            </a:extLst>
          </p:cNvPr>
          <p:cNvSpPr txBox="1"/>
          <p:nvPr/>
        </p:nvSpPr>
        <p:spPr>
          <a:xfrm>
            <a:off x="67939" y="4592951"/>
            <a:ext cx="46071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27050">
              <a:lnSpc>
                <a:spcPct val="100000"/>
              </a:lnSpc>
              <a:spcBef>
                <a:spcPts val="610"/>
              </a:spcBef>
            </a:pPr>
            <a:r>
              <a:rPr lang="es-MX" sz="1800" b="1" spc="-25" dirty="0">
                <a:solidFill>
                  <a:srgbClr val="002060"/>
                </a:solidFill>
                <a:uFill>
                  <a:solidFill>
                    <a:srgbClr val="FFEA19"/>
                  </a:solidFill>
                </a:uFill>
                <a:latin typeface="Verdana"/>
                <a:cs typeface="Verdana"/>
              </a:rPr>
              <a:t>A:</a:t>
            </a:r>
            <a:endParaRPr lang="es-MX" sz="1800" dirty="0">
              <a:solidFill>
                <a:srgbClr val="002060"/>
              </a:solidFill>
              <a:latin typeface="Verdana"/>
              <a:cs typeface="Verdana"/>
            </a:endParaRPr>
          </a:p>
        </p:txBody>
      </p:sp>
      <p:pic>
        <p:nvPicPr>
          <p:cNvPr id="57" name="Imagen 56">
            <a:extLst>
              <a:ext uri="{FF2B5EF4-FFF2-40B4-BE49-F238E27FC236}">
                <a16:creationId xmlns:a16="http://schemas.microsoft.com/office/drawing/2014/main" id="{F8B3968B-B4EC-481C-B65C-6F981C6876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523" y="368609"/>
            <a:ext cx="2114943" cy="877395"/>
          </a:xfrm>
          <a:prstGeom prst="rect">
            <a:avLst/>
          </a:prstGeom>
        </p:spPr>
      </p:pic>
      <p:pic>
        <p:nvPicPr>
          <p:cNvPr id="58" name="Imagen 57">
            <a:extLst>
              <a:ext uri="{FF2B5EF4-FFF2-40B4-BE49-F238E27FC236}">
                <a16:creationId xmlns:a16="http://schemas.microsoft.com/office/drawing/2014/main" id="{1531FB73-9CC3-4E06-BA75-FBF7537AE07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051" y="165764"/>
            <a:ext cx="1661845" cy="535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7220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object 110">
            <a:extLst>
              <a:ext uri="{FF2B5EF4-FFF2-40B4-BE49-F238E27FC236}">
                <a16:creationId xmlns:a16="http://schemas.microsoft.com/office/drawing/2014/main" id="{35E322EE-3F43-4015-A3D3-1DADFE551607}"/>
              </a:ext>
            </a:extLst>
          </p:cNvPr>
          <p:cNvSpPr txBox="1">
            <a:spLocks/>
          </p:cNvSpPr>
          <p:nvPr/>
        </p:nvSpPr>
        <p:spPr>
          <a:xfrm>
            <a:off x="2095509" y="8036653"/>
            <a:ext cx="2666974" cy="569708"/>
          </a:xfrm>
          <a:prstGeom prst="rect">
            <a:avLst/>
          </a:prstGeom>
        </p:spPr>
        <p:txBody>
          <a:bodyPr vert="horz" wrap="square" lIns="0" tIns="20955" rIns="0" bIns="0" rtlCol="0">
            <a:spAutoFit/>
          </a:bodyPr>
          <a:lstStyle>
            <a:defPPr>
              <a:defRPr kern="0"/>
            </a:defPPr>
            <a:lvl1pPr>
              <a:defRPr sz="1200" b="1" i="0">
                <a:solidFill>
                  <a:srgbClr val="00153E"/>
                </a:solidFill>
                <a:latin typeface="Arial"/>
                <a:cs typeface="Arial"/>
              </a:defRPr>
            </a:lvl1pPr>
          </a:lstStyle>
          <a:p>
            <a:pPr marL="167640" algn="ctr">
              <a:lnSpc>
                <a:spcPts val="1365"/>
              </a:lnSpc>
              <a:spcBef>
                <a:spcPts val="165"/>
              </a:spcBef>
            </a:pPr>
            <a:r>
              <a:rPr lang="es-MX" sz="1100" dirty="0">
                <a:latin typeface="Arial" panose="020B0604020202020204" pitchFamily="34" charset="0"/>
                <a:cs typeface="Arial" panose="020B0604020202020204" pitchFamily="34" charset="0"/>
              </a:rPr>
              <a:t>Josué</a:t>
            </a:r>
            <a:r>
              <a:rPr lang="es-MX" sz="1100" spc="-6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100" dirty="0">
                <a:latin typeface="Arial" panose="020B0604020202020204" pitchFamily="34" charset="0"/>
                <a:cs typeface="Arial" panose="020B0604020202020204" pitchFamily="34" charset="0"/>
              </a:rPr>
              <a:t>Alfonso</a:t>
            </a:r>
            <a:r>
              <a:rPr lang="es-MX" sz="1100" spc="-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100" dirty="0">
                <a:latin typeface="Arial" panose="020B0604020202020204" pitchFamily="34" charset="0"/>
                <a:cs typeface="Arial" panose="020B0604020202020204" pitchFamily="34" charset="0"/>
              </a:rPr>
              <a:t>Mejía</a:t>
            </a:r>
            <a:r>
              <a:rPr lang="es-MX" sz="1100" spc="-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100" spc="-10" dirty="0">
                <a:latin typeface="Arial" panose="020B0604020202020204" pitchFamily="34" charset="0"/>
                <a:cs typeface="Arial" panose="020B0604020202020204" pitchFamily="34" charset="0"/>
              </a:rPr>
              <a:t>Pineda</a:t>
            </a:r>
          </a:p>
          <a:p>
            <a:pPr marL="167640" algn="ctr">
              <a:lnSpc>
                <a:spcPts val="1365"/>
              </a:lnSpc>
              <a:spcBef>
                <a:spcPts val="165"/>
              </a:spcBef>
            </a:pPr>
            <a:r>
              <a:rPr lang="es-MX" sz="1100" b="0" spc="-1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Presidente de la Comisión Estatal de los Derechos Humanos de Michoacán</a:t>
            </a:r>
          </a:p>
        </p:txBody>
      </p:sp>
      <p:pic>
        <p:nvPicPr>
          <p:cNvPr id="49" name="Imagen 48">
            <a:extLst>
              <a:ext uri="{FF2B5EF4-FFF2-40B4-BE49-F238E27FC236}">
                <a16:creationId xmlns:a16="http://schemas.microsoft.com/office/drawing/2014/main" id="{D5B15E5C-10E3-430F-83BF-05FD9C836AA7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0830" y="2447958"/>
            <a:ext cx="4156333" cy="4437890"/>
          </a:xfrm>
          <a:prstGeom prst="rect">
            <a:avLst/>
          </a:prstGeom>
        </p:spPr>
      </p:pic>
      <p:sp>
        <p:nvSpPr>
          <p:cNvPr id="50" name="object 24" descr="$PPTXTitle">
            <a:extLst>
              <a:ext uri="{FF2B5EF4-FFF2-40B4-BE49-F238E27FC236}">
                <a16:creationId xmlns:a16="http://schemas.microsoft.com/office/drawing/2014/main" id="{7687DD60-97DC-497B-8D1A-B45B4B877B23}"/>
              </a:ext>
            </a:extLst>
          </p:cNvPr>
          <p:cNvSpPr txBox="1">
            <a:spLocks/>
          </p:cNvSpPr>
          <p:nvPr/>
        </p:nvSpPr>
        <p:spPr>
          <a:xfrm>
            <a:off x="-725493" y="1790400"/>
            <a:ext cx="8308977" cy="579646"/>
          </a:xfrm>
          <a:prstGeom prst="rect">
            <a:avLst/>
          </a:prstGeom>
        </p:spPr>
        <p:txBody>
          <a:bodyPr vert="horz" wrap="square" lIns="0" tIns="12700" rIns="0" bIns="0" rtlCol="0" anchor="b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MX" sz="1800" dirty="0">
                <a:latin typeface="Arial Black" panose="020B0A04020102020204" pitchFamily="34" charset="0"/>
              </a:rPr>
              <a:t>La</a:t>
            </a:r>
            <a:r>
              <a:rPr lang="es-MX" sz="1800" spc="-75" dirty="0">
                <a:latin typeface="Arial Black" panose="020B0A04020102020204" pitchFamily="34" charset="0"/>
              </a:rPr>
              <a:t> </a:t>
            </a:r>
            <a:r>
              <a:rPr lang="es-MX" sz="1800" spc="-20" dirty="0">
                <a:latin typeface="Arial Black" panose="020B0A04020102020204" pitchFamily="34" charset="0"/>
              </a:rPr>
              <a:t>Comisión</a:t>
            </a:r>
            <a:r>
              <a:rPr lang="es-MX" sz="1800" spc="-70" dirty="0">
                <a:latin typeface="Arial Black" panose="020B0A04020102020204" pitchFamily="34" charset="0"/>
              </a:rPr>
              <a:t> </a:t>
            </a:r>
            <a:r>
              <a:rPr lang="es-MX" sz="1800" spc="-25" dirty="0">
                <a:latin typeface="Arial Black" panose="020B0A04020102020204" pitchFamily="34" charset="0"/>
              </a:rPr>
              <a:t>Estatal</a:t>
            </a:r>
            <a:r>
              <a:rPr lang="es-MX" sz="1800" spc="-70" dirty="0">
                <a:latin typeface="Arial Black" panose="020B0A04020102020204" pitchFamily="34" charset="0"/>
              </a:rPr>
              <a:t> </a:t>
            </a:r>
            <a:r>
              <a:rPr lang="es-MX" sz="1800" dirty="0">
                <a:latin typeface="Arial Black" panose="020B0A04020102020204" pitchFamily="34" charset="0"/>
              </a:rPr>
              <a:t>de</a:t>
            </a:r>
            <a:r>
              <a:rPr lang="es-MX" sz="1800" spc="-75" dirty="0">
                <a:latin typeface="Arial Black" panose="020B0A04020102020204" pitchFamily="34" charset="0"/>
              </a:rPr>
              <a:t> </a:t>
            </a:r>
            <a:r>
              <a:rPr lang="es-MX" sz="1800" dirty="0">
                <a:latin typeface="Arial Black" panose="020B0A04020102020204" pitchFamily="34" charset="0"/>
              </a:rPr>
              <a:t>Derechos</a:t>
            </a:r>
            <a:r>
              <a:rPr lang="es-MX" sz="1800" spc="-70" dirty="0">
                <a:latin typeface="Arial Black" panose="020B0A04020102020204" pitchFamily="34" charset="0"/>
              </a:rPr>
              <a:t> </a:t>
            </a:r>
            <a:r>
              <a:rPr lang="es-MX" sz="1800" spc="-35" dirty="0">
                <a:latin typeface="Arial Black" panose="020B0A04020102020204" pitchFamily="34" charset="0"/>
              </a:rPr>
              <a:t>Humanos</a:t>
            </a:r>
            <a:r>
              <a:rPr lang="es-MX" sz="1800" spc="-70" dirty="0">
                <a:latin typeface="Arial Black" panose="020B0A04020102020204" pitchFamily="34" charset="0"/>
              </a:rPr>
              <a:t> 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MX" sz="1800" dirty="0">
                <a:latin typeface="Arial Black" panose="020B0A04020102020204" pitchFamily="34" charset="0"/>
              </a:rPr>
              <a:t>de</a:t>
            </a:r>
            <a:r>
              <a:rPr lang="es-MX" sz="1800" spc="-70" dirty="0">
                <a:latin typeface="Arial Black" panose="020B0A04020102020204" pitchFamily="34" charset="0"/>
              </a:rPr>
              <a:t> </a:t>
            </a:r>
            <a:r>
              <a:rPr lang="es-MX" sz="1800" spc="-10" dirty="0">
                <a:latin typeface="Arial Black" panose="020B0A04020102020204" pitchFamily="34" charset="0"/>
              </a:rPr>
              <a:t>Michoacán</a:t>
            </a:r>
          </a:p>
        </p:txBody>
      </p:sp>
      <p:sp>
        <p:nvSpPr>
          <p:cNvPr id="51" name="object 25">
            <a:extLst>
              <a:ext uri="{FF2B5EF4-FFF2-40B4-BE49-F238E27FC236}">
                <a16:creationId xmlns:a16="http://schemas.microsoft.com/office/drawing/2014/main" id="{25B6DDBB-D926-4486-9F99-B4B564B360A0}"/>
              </a:ext>
            </a:extLst>
          </p:cNvPr>
          <p:cNvSpPr txBox="1"/>
          <p:nvPr/>
        </p:nvSpPr>
        <p:spPr>
          <a:xfrm>
            <a:off x="2509893" y="2759638"/>
            <a:ext cx="1838206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373435"/>
                </a:solidFill>
                <a:latin typeface="Arial MT"/>
                <a:cs typeface="Arial MT"/>
              </a:rPr>
              <a:t>Otorga</a:t>
            </a:r>
            <a:r>
              <a:rPr sz="1600" spc="-25" dirty="0">
                <a:solidFill>
                  <a:srgbClr val="373435"/>
                </a:solidFill>
                <a:latin typeface="Arial MT"/>
                <a:cs typeface="Arial MT"/>
              </a:rPr>
              <a:t> </a:t>
            </a:r>
            <a:r>
              <a:rPr sz="1600" dirty="0">
                <a:solidFill>
                  <a:srgbClr val="373435"/>
                </a:solidFill>
                <a:latin typeface="Arial MT"/>
                <a:cs typeface="Arial MT"/>
              </a:rPr>
              <a:t>el</a:t>
            </a:r>
            <a:r>
              <a:rPr sz="1600" spc="-25" dirty="0">
                <a:solidFill>
                  <a:srgbClr val="373435"/>
                </a:solidFill>
                <a:latin typeface="Arial MT"/>
                <a:cs typeface="Arial MT"/>
              </a:rPr>
              <a:t> </a:t>
            </a:r>
            <a:r>
              <a:rPr sz="1600" spc="-10" dirty="0">
                <a:solidFill>
                  <a:srgbClr val="373435"/>
                </a:solidFill>
                <a:latin typeface="Arial MT"/>
                <a:cs typeface="Arial MT"/>
              </a:rPr>
              <a:t>presente</a:t>
            </a:r>
            <a:endParaRPr sz="1600" dirty="0">
              <a:latin typeface="Arial MT"/>
              <a:cs typeface="Arial MT"/>
            </a:endParaRPr>
          </a:p>
        </p:txBody>
      </p:sp>
      <p:sp>
        <p:nvSpPr>
          <p:cNvPr id="52" name="Rectángulo 51">
            <a:extLst>
              <a:ext uri="{FF2B5EF4-FFF2-40B4-BE49-F238E27FC236}">
                <a16:creationId xmlns:a16="http://schemas.microsoft.com/office/drawing/2014/main" id="{7F017ADF-3FD8-431F-A86F-16CEE6983B4E}"/>
              </a:ext>
            </a:extLst>
          </p:cNvPr>
          <p:cNvSpPr/>
          <p:nvPr/>
        </p:nvSpPr>
        <p:spPr>
          <a:xfrm>
            <a:off x="-1035558" y="2689613"/>
            <a:ext cx="9089729" cy="1688167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4800" dirty="0">
                <a:solidFill>
                  <a:srgbClr val="001B50"/>
                </a:solidFill>
                <a:latin typeface="Metropolis Black" panose="00000A00000000000000" pitchFamily="50" charset="0"/>
              </a:rPr>
              <a:t>RECONOCIMIENTO</a:t>
            </a:r>
            <a:r>
              <a:rPr lang="es-MX" sz="4800" dirty="0">
                <a:solidFill>
                  <a:srgbClr val="002060"/>
                </a:solidFill>
                <a:latin typeface="Metropolis Black" panose="00000A00000000000000" pitchFamily="50" charset="0"/>
              </a:rPr>
              <a:t> </a:t>
            </a:r>
          </a:p>
        </p:txBody>
      </p:sp>
      <p:sp>
        <p:nvSpPr>
          <p:cNvPr id="53" name="object 157">
            <a:extLst>
              <a:ext uri="{FF2B5EF4-FFF2-40B4-BE49-F238E27FC236}">
                <a16:creationId xmlns:a16="http://schemas.microsoft.com/office/drawing/2014/main" id="{E486EFDF-5FF1-45A3-A9ED-02811FF86B27}"/>
              </a:ext>
            </a:extLst>
          </p:cNvPr>
          <p:cNvSpPr txBox="1"/>
          <p:nvPr/>
        </p:nvSpPr>
        <p:spPr>
          <a:xfrm>
            <a:off x="-32592" y="4915933"/>
            <a:ext cx="7083796" cy="1883849"/>
          </a:xfrm>
          <a:prstGeom prst="rect">
            <a:avLst/>
          </a:prstGeom>
        </p:spPr>
        <p:txBody>
          <a:bodyPr vert="horz" wrap="square" lIns="0" tIns="77470" rIns="0" bIns="0" rtlCol="0">
            <a:spAutoFit/>
          </a:bodyPr>
          <a:lstStyle/>
          <a:p>
            <a:pPr algn="ctr">
              <a:spcBef>
                <a:spcPts val="380"/>
              </a:spcBef>
            </a:pPr>
            <a:r>
              <a:rPr sz="2000" spc="-45" dirty="0">
                <a:latin typeface="Arial Black"/>
                <a:cs typeface="Arial Black"/>
              </a:rPr>
              <a:t>Por</a:t>
            </a:r>
            <a:r>
              <a:rPr sz="2000" spc="-100" dirty="0">
                <a:latin typeface="Arial Black"/>
                <a:cs typeface="Arial Black"/>
              </a:rPr>
              <a:t> </a:t>
            </a:r>
            <a:r>
              <a:rPr sz="2000" spc="-40" dirty="0" err="1">
                <a:latin typeface="Arial Black"/>
                <a:cs typeface="Arial Black"/>
              </a:rPr>
              <a:t>haber</a:t>
            </a:r>
            <a:r>
              <a:rPr sz="2000" spc="-95" dirty="0">
                <a:latin typeface="Arial Black"/>
                <a:cs typeface="Arial Black"/>
              </a:rPr>
              <a:t> </a:t>
            </a:r>
            <a:r>
              <a:rPr lang="es-MX" sz="2000" spc="-95" dirty="0">
                <a:latin typeface="Arial Black"/>
                <a:cs typeface="Arial Black"/>
              </a:rPr>
              <a:t>participado </a:t>
            </a:r>
            <a:r>
              <a:rPr sz="2000" spc="-10" dirty="0" err="1">
                <a:latin typeface="Arial Black"/>
                <a:cs typeface="Arial Black"/>
              </a:rPr>
              <a:t>en</a:t>
            </a:r>
            <a:r>
              <a:rPr sz="2000" spc="-95" dirty="0">
                <a:latin typeface="Arial Black"/>
                <a:cs typeface="Arial Black"/>
              </a:rPr>
              <a:t> </a:t>
            </a:r>
            <a:r>
              <a:rPr sz="2000" spc="-25" dirty="0">
                <a:latin typeface="Arial Black"/>
                <a:cs typeface="Arial Black"/>
              </a:rPr>
              <a:t>el</a:t>
            </a:r>
            <a:r>
              <a:rPr lang="es-MX" sz="2000" spc="-25" dirty="0">
                <a:latin typeface="Arial Black"/>
                <a:cs typeface="Arial Black"/>
              </a:rPr>
              <a:t> </a:t>
            </a:r>
            <a:r>
              <a:rPr lang="es-MX" sz="2000" b="1" spc="-25" dirty="0">
                <a:solidFill>
                  <a:srgbClr val="010103"/>
                </a:solidFill>
                <a:latin typeface="Metropolis Black" panose="00000A00000000000000" pitchFamily="50" charset="0"/>
                <a:cs typeface="Tahoma"/>
              </a:rPr>
              <a:t>Parlamento </a:t>
            </a:r>
          </a:p>
          <a:p>
            <a:pPr algn="ctr">
              <a:spcBef>
                <a:spcPts val="380"/>
              </a:spcBef>
            </a:pPr>
            <a:r>
              <a:rPr lang="es-MX" sz="2000" b="1" spc="-10" dirty="0">
                <a:solidFill>
                  <a:srgbClr val="010103"/>
                </a:solidFill>
                <a:latin typeface="Metropolis Black" panose="00000A00000000000000" pitchFamily="50" charset="0"/>
                <a:cs typeface="Tahoma"/>
              </a:rPr>
              <a:t>Regional</a:t>
            </a:r>
          </a:p>
          <a:p>
            <a:pPr algn="ctr">
              <a:spcBef>
                <a:spcPts val="380"/>
              </a:spcBef>
            </a:pPr>
            <a:r>
              <a:rPr lang="es-MX" sz="2400" dirty="0">
                <a:solidFill>
                  <a:srgbClr val="002060"/>
                </a:solidFill>
                <a:latin typeface="Metropolis Black" panose="00000A00000000000000" pitchFamily="50" charset="0"/>
                <a:cs typeface="Tahoma"/>
              </a:rPr>
              <a:t>Medio Ambiente</a:t>
            </a:r>
          </a:p>
          <a:p>
            <a:pPr algn="ctr">
              <a:spcBef>
                <a:spcPts val="380"/>
              </a:spcBef>
            </a:pPr>
            <a:endParaRPr lang="es-MX" sz="2000" dirty="0">
              <a:latin typeface="Metropolis Black" panose="00000A00000000000000" pitchFamily="50" charset="0"/>
              <a:cs typeface="Tahoma"/>
            </a:endParaRPr>
          </a:p>
          <a:p>
            <a:pPr algn="ctr">
              <a:lnSpc>
                <a:spcPct val="100000"/>
              </a:lnSpc>
              <a:spcBef>
                <a:spcPts val="380"/>
              </a:spcBef>
            </a:pPr>
            <a:r>
              <a:rPr lang="es-MX" sz="2000" dirty="0">
                <a:latin typeface="Arial Black"/>
                <a:cs typeface="Arial Black"/>
              </a:rPr>
              <a:t> </a:t>
            </a:r>
            <a:endParaRPr sz="2000" dirty="0">
              <a:latin typeface="Arial Black"/>
              <a:cs typeface="Arial Black"/>
            </a:endParaRPr>
          </a:p>
        </p:txBody>
      </p:sp>
      <p:sp>
        <p:nvSpPr>
          <p:cNvPr id="54" name="object 189">
            <a:extLst>
              <a:ext uri="{FF2B5EF4-FFF2-40B4-BE49-F238E27FC236}">
                <a16:creationId xmlns:a16="http://schemas.microsoft.com/office/drawing/2014/main" id="{1647E148-7D0C-4B6D-BB4D-CC13257741D6}"/>
              </a:ext>
            </a:extLst>
          </p:cNvPr>
          <p:cNvSpPr txBox="1"/>
          <p:nvPr/>
        </p:nvSpPr>
        <p:spPr>
          <a:xfrm>
            <a:off x="2115099" y="6731133"/>
            <a:ext cx="2627789" cy="155171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900" spc="-20" dirty="0">
                <a:latin typeface="Verdana"/>
                <a:cs typeface="Verdana"/>
              </a:rPr>
              <a:t>Morelia,</a:t>
            </a:r>
            <a:r>
              <a:rPr sz="900" spc="-30" dirty="0">
                <a:latin typeface="Verdana"/>
                <a:cs typeface="Verdana"/>
              </a:rPr>
              <a:t> </a:t>
            </a:r>
            <a:r>
              <a:rPr sz="900" spc="-10" dirty="0">
                <a:latin typeface="Verdana"/>
                <a:cs typeface="Verdana"/>
              </a:rPr>
              <a:t>Michoacán.</a:t>
            </a:r>
            <a:r>
              <a:rPr sz="900" spc="-25" dirty="0">
                <a:latin typeface="Verdana"/>
                <a:cs typeface="Verdana"/>
              </a:rPr>
              <a:t> </a:t>
            </a:r>
            <a:r>
              <a:rPr sz="900" spc="-20" dirty="0">
                <a:latin typeface="Verdana"/>
                <a:cs typeface="Verdana"/>
              </a:rPr>
              <a:t>28</a:t>
            </a:r>
            <a:r>
              <a:rPr sz="900" spc="-30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de</a:t>
            </a:r>
            <a:r>
              <a:rPr sz="900" spc="-25" dirty="0">
                <a:latin typeface="Verdana"/>
                <a:cs typeface="Verdana"/>
              </a:rPr>
              <a:t> </a:t>
            </a:r>
            <a:r>
              <a:rPr lang="es-MX" sz="900" spc="-25" dirty="0">
                <a:latin typeface="Verdana"/>
                <a:cs typeface="Verdana"/>
              </a:rPr>
              <a:t>Mayo</a:t>
            </a:r>
            <a:r>
              <a:rPr sz="900" spc="-25" dirty="0">
                <a:latin typeface="Verdana"/>
                <a:cs typeface="Verdana"/>
              </a:rPr>
              <a:t> </a:t>
            </a:r>
            <a:r>
              <a:rPr sz="900" dirty="0">
                <a:latin typeface="Verdana"/>
                <a:cs typeface="Verdana"/>
              </a:rPr>
              <a:t>del</a:t>
            </a:r>
            <a:r>
              <a:rPr sz="900" spc="-30" dirty="0">
                <a:latin typeface="Verdana"/>
                <a:cs typeface="Verdana"/>
              </a:rPr>
              <a:t> </a:t>
            </a:r>
            <a:r>
              <a:rPr sz="900" spc="-20" dirty="0">
                <a:latin typeface="Verdana"/>
                <a:cs typeface="Verdana"/>
              </a:rPr>
              <a:t>2026</a:t>
            </a:r>
            <a:endParaRPr sz="900" dirty="0">
              <a:latin typeface="Verdana"/>
              <a:cs typeface="Verdana"/>
            </a:endParaRPr>
          </a:p>
        </p:txBody>
      </p:sp>
      <p:sp>
        <p:nvSpPr>
          <p:cNvPr id="55" name="Rectángulo 54">
            <a:extLst>
              <a:ext uri="{FF2B5EF4-FFF2-40B4-BE49-F238E27FC236}">
                <a16:creationId xmlns:a16="http://schemas.microsoft.com/office/drawing/2014/main" id="{9B8F2078-7420-45C5-9639-1F9F90494907}"/>
              </a:ext>
            </a:extLst>
          </p:cNvPr>
          <p:cNvSpPr/>
          <p:nvPr/>
        </p:nvSpPr>
        <p:spPr>
          <a:xfrm>
            <a:off x="943630" y="4840435"/>
            <a:ext cx="5152171" cy="45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6" name="CuadroTexto 55">
            <a:extLst>
              <a:ext uri="{FF2B5EF4-FFF2-40B4-BE49-F238E27FC236}">
                <a16:creationId xmlns:a16="http://schemas.microsoft.com/office/drawing/2014/main" id="{6D6FE276-C239-4318-AE9A-9C8213018439}"/>
              </a:ext>
            </a:extLst>
          </p:cNvPr>
          <p:cNvSpPr txBox="1"/>
          <p:nvPr/>
        </p:nvSpPr>
        <p:spPr>
          <a:xfrm>
            <a:off x="67939" y="4592951"/>
            <a:ext cx="46071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27050">
              <a:lnSpc>
                <a:spcPct val="100000"/>
              </a:lnSpc>
              <a:spcBef>
                <a:spcPts val="610"/>
              </a:spcBef>
            </a:pPr>
            <a:r>
              <a:rPr lang="es-MX" sz="1800" b="1" spc="-25" dirty="0">
                <a:solidFill>
                  <a:srgbClr val="002060"/>
                </a:solidFill>
                <a:uFill>
                  <a:solidFill>
                    <a:srgbClr val="FFEA19"/>
                  </a:solidFill>
                </a:uFill>
                <a:latin typeface="Verdana"/>
                <a:cs typeface="Verdana"/>
              </a:rPr>
              <a:t>A:</a:t>
            </a:r>
            <a:endParaRPr lang="es-MX" sz="1800" dirty="0">
              <a:solidFill>
                <a:srgbClr val="002060"/>
              </a:solidFill>
              <a:latin typeface="Verdana"/>
              <a:cs typeface="Verdana"/>
            </a:endParaRPr>
          </a:p>
        </p:txBody>
      </p:sp>
      <p:pic>
        <p:nvPicPr>
          <p:cNvPr id="57" name="Imagen 56">
            <a:extLst>
              <a:ext uri="{FF2B5EF4-FFF2-40B4-BE49-F238E27FC236}">
                <a16:creationId xmlns:a16="http://schemas.microsoft.com/office/drawing/2014/main" id="{F8B3968B-B4EC-481C-B65C-6F981C6876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523" y="368609"/>
            <a:ext cx="2114943" cy="877395"/>
          </a:xfrm>
          <a:prstGeom prst="rect">
            <a:avLst/>
          </a:prstGeom>
        </p:spPr>
      </p:pic>
      <p:pic>
        <p:nvPicPr>
          <p:cNvPr id="58" name="Imagen 57">
            <a:extLst>
              <a:ext uri="{FF2B5EF4-FFF2-40B4-BE49-F238E27FC236}">
                <a16:creationId xmlns:a16="http://schemas.microsoft.com/office/drawing/2014/main" id="{1531FB73-9CC3-4E06-BA75-FBF7537AE0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051" y="165764"/>
            <a:ext cx="1661845" cy="535844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9071A166-0203-495E-AE3D-DED94C288C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0" y="8775391"/>
            <a:ext cx="6858000" cy="368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07028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</TotalTime>
  <Words>96</Words>
  <Application>Microsoft Office PowerPoint</Application>
  <PresentationFormat>Carta (216 x 279 mm)</PresentationFormat>
  <Paragraphs>26</Paragraphs>
  <Slides>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10" baseType="lpstr">
      <vt:lpstr>Arial</vt:lpstr>
      <vt:lpstr>Arial Black</vt:lpstr>
      <vt:lpstr>Arial MT</vt:lpstr>
      <vt:lpstr>Calibri</vt:lpstr>
      <vt:lpstr>Calibri Light</vt:lpstr>
      <vt:lpstr>Metropolis Black</vt:lpstr>
      <vt:lpstr>Verdana</vt:lpstr>
      <vt:lpstr>Tema de Office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CEDH-ATZIRY</dc:creator>
  <cp:lastModifiedBy>CEDH-ATZIRY</cp:lastModifiedBy>
  <cp:revision>1</cp:revision>
  <dcterms:created xsi:type="dcterms:W3CDTF">2026-07-09T14:51:54Z</dcterms:created>
  <dcterms:modified xsi:type="dcterms:W3CDTF">2026-07-09T15:04:50Z</dcterms:modified>
</cp:coreProperties>
</file>