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B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8" d="100"/>
          <a:sy n="98" d="100"/>
        </p:scale>
        <p:origin x="1872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6095-0C9F-4000-9560-05E6F46074DB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7B660-06DA-423C-B3B1-C44CB633BB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85609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6095-0C9F-4000-9560-05E6F46074DB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7B660-06DA-423C-B3B1-C44CB633BB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08643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6095-0C9F-4000-9560-05E6F46074DB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7B660-06DA-423C-B3B1-C44CB633BB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75351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6095-0C9F-4000-9560-05E6F46074DB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7B660-06DA-423C-B3B1-C44CB633BB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4927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6095-0C9F-4000-9560-05E6F46074DB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7B660-06DA-423C-B3B1-C44CB633BB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65149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6095-0C9F-4000-9560-05E6F46074DB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7B660-06DA-423C-B3B1-C44CB633BB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0955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6095-0C9F-4000-9560-05E6F46074DB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7B660-06DA-423C-B3B1-C44CB633BB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37009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6095-0C9F-4000-9560-05E6F46074DB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7B660-06DA-423C-B3B1-C44CB633BB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31186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6095-0C9F-4000-9560-05E6F46074DB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7B660-06DA-423C-B3B1-C44CB633BB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56574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6095-0C9F-4000-9560-05E6F46074DB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7B660-06DA-423C-B3B1-C44CB633BB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20226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6095-0C9F-4000-9560-05E6F46074DB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7B660-06DA-423C-B3B1-C44CB633BB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8323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36095-0C9F-4000-9560-05E6F46074DB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7B660-06DA-423C-B3B1-C44CB633BB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26836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1657A33-84A8-46F5-85CC-97ED127D03E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273" y="1267154"/>
            <a:ext cx="4156333" cy="4437890"/>
          </a:xfrm>
          <a:prstGeom prst="rect">
            <a:avLst/>
          </a:prstGeom>
        </p:spPr>
      </p:pic>
      <p:sp>
        <p:nvSpPr>
          <p:cNvPr id="4" name="object 24" descr="$PPTXTitle">
            <a:extLst>
              <a:ext uri="{FF2B5EF4-FFF2-40B4-BE49-F238E27FC236}">
                <a16:creationId xmlns:a16="http://schemas.microsoft.com/office/drawing/2014/main" id="{78F80F7E-AA66-4D82-93BA-26411504449B}"/>
              </a:ext>
            </a:extLst>
          </p:cNvPr>
          <p:cNvSpPr txBox="1">
            <a:spLocks/>
          </p:cNvSpPr>
          <p:nvPr/>
        </p:nvSpPr>
        <p:spPr>
          <a:xfrm>
            <a:off x="414952" y="1454964"/>
            <a:ext cx="8308977" cy="289823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dirty="0">
                <a:latin typeface="Arial Black" panose="020B0A04020102020204" pitchFamily="34" charset="0"/>
              </a:rPr>
              <a:t>La</a:t>
            </a:r>
            <a:r>
              <a:rPr lang="es-MX" sz="1800" spc="-75" dirty="0">
                <a:latin typeface="Arial Black" panose="020B0A04020102020204" pitchFamily="34" charset="0"/>
              </a:rPr>
              <a:t> </a:t>
            </a:r>
            <a:r>
              <a:rPr lang="es-MX" sz="1800" spc="-20" dirty="0">
                <a:latin typeface="Arial Black" panose="020B0A04020102020204" pitchFamily="34" charset="0"/>
              </a:rPr>
              <a:t>Comisión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spc="-25" dirty="0">
                <a:latin typeface="Arial Black" panose="020B0A04020102020204" pitchFamily="34" charset="0"/>
              </a:rPr>
              <a:t>Estatal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dirty="0">
                <a:latin typeface="Arial Black" panose="020B0A04020102020204" pitchFamily="34" charset="0"/>
              </a:rPr>
              <a:t>de</a:t>
            </a:r>
            <a:r>
              <a:rPr lang="es-MX" sz="1800" spc="-75" dirty="0">
                <a:latin typeface="Arial Black" panose="020B0A04020102020204" pitchFamily="34" charset="0"/>
              </a:rPr>
              <a:t> </a:t>
            </a:r>
            <a:r>
              <a:rPr lang="es-MX" sz="1800" dirty="0">
                <a:latin typeface="Arial Black" panose="020B0A04020102020204" pitchFamily="34" charset="0"/>
              </a:rPr>
              <a:t>Derechos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spc="-35" dirty="0">
                <a:latin typeface="Arial Black" panose="020B0A04020102020204" pitchFamily="34" charset="0"/>
              </a:rPr>
              <a:t>Humanos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dirty="0">
                <a:latin typeface="Arial Black" panose="020B0A04020102020204" pitchFamily="34" charset="0"/>
              </a:rPr>
              <a:t>de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spc="-10" dirty="0">
                <a:latin typeface="Arial Black" panose="020B0A04020102020204" pitchFamily="34" charset="0"/>
              </a:rPr>
              <a:t>Michoacán</a:t>
            </a:r>
          </a:p>
        </p:txBody>
      </p:sp>
      <p:sp>
        <p:nvSpPr>
          <p:cNvPr id="5" name="object 25">
            <a:extLst>
              <a:ext uri="{FF2B5EF4-FFF2-40B4-BE49-F238E27FC236}">
                <a16:creationId xmlns:a16="http://schemas.microsoft.com/office/drawing/2014/main" id="{31230A62-9B12-4C37-95F4-2E01C6CDCF2A}"/>
              </a:ext>
            </a:extLst>
          </p:cNvPr>
          <p:cNvSpPr txBox="1"/>
          <p:nvPr/>
        </p:nvSpPr>
        <p:spPr>
          <a:xfrm>
            <a:off x="3716594" y="1765960"/>
            <a:ext cx="1838206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373435"/>
                </a:solidFill>
                <a:latin typeface="Arial MT"/>
                <a:cs typeface="Arial MT"/>
              </a:rPr>
              <a:t>Otorga</a:t>
            </a:r>
            <a:r>
              <a:rPr sz="1600" spc="-25" dirty="0">
                <a:solidFill>
                  <a:srgbClr val="373435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373435"/>
                </a:solidFill>
                <a:latin typeface="Arial MT"/>
                <a:cs typeface="Arial MT"/>
              </a:rPr>
              <a:t>el</a:t>
            </a:r>
            <a:r>
              <a:rPr sz="1600" spc="-25" dirty="0">
                <a:solidFill>
                  <a:srgbClr val="373435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373435"/>
                </a:solidFill>
                <a:latin typeface="Arial MT"/>
                <a:cs typeface="Arial MT"/>
              </a:rPr>
              <a:t>presente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2CEE357-4CED-4B05-9D35-E8DA3526CF94}"/>
              </a:ext>
            </a:extLst>
          </p:cNvPr>
          <p:cNvSpPr/>
          <p:nvPr/>
        </p:nvSpPr>
        <p:spPr>
          <a:xfrm>
            <a:off x="0" y="1601284"/>
            <a:ext cx="9213668" cy="203173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600" dirty="0">
                <a:solidFill>
                  <a:srgbClr val="001B50"/>
                </a:solidFill>
                <a:latin typeface="Metropolis Black" panose="00000A00000000000000" pitchFamily="50" charset="0"/>
              </a:rPr>
              <a:t>RECONOCIMIENTO</a:t>
            </a:r>
            <a:r>
              <a:rPr lang="es-MX" sz="6600" dirty="0">
                <a:solidFill>
                  <a:srgbClr val="002060"/>
                </a:solidFill>
                <a:latin typeface="Metropolis Black" panose="00000A00000000000000" pitchFamily="50" charset="0"/>
              </a:rPr>
              <a:t> </a:t>
            </a:r>
          </a:p>
        </p:txBody>
      </p:sp>
      <p:sp>
        <p:nvSpPr>
          <p:cNvPr id="17" name="object 157">
            <a:extLst>
              <a:ext uri="{FF2B5EF4-FFF2-40B4-BE49-F238E27FC236}">
                <a16:creationId xmlns:a16="http://schemas.microsoft.com/office/drawing/2014/main" id="{CE53E0D1-D28E-4654-85E1-8AA5A45AED7E}"/>
              </a:ext>
            </a:extLst>
          </p:cNvPr>
          <p:cNvSpPr txBox="1"/>
          <p:nvPr/>
        </p:nvSpPr>
        <p:spPr>
          <a:xfrm>
            <a:off x="1035291" y="3904522"/>
            <a:ext cx="7083796" cy="1524776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algn="ctr">
              <a:spcBef>
                <a:spcPts val="380"/>
              </a:spcBef>
            </a:pPr>
            <a:r>
              <a:rPr sz="2000" spc="-45" dirty="0">
                <a:latin typeface="Arial Black"/>
                <a:cs typeface="Arial Black"/>
              </a:rPr>
              <a:t>Por</a:t>
            </a:r>
            <a:r>
              <a:rPr sz="2000" spc="-100" dirty="0">
                <a:latin typeface="Arial Black"/>
                <a:cs typeface="Arial Black"/>
              </a:rPr>
              <a:t> </a:t>
            </a:r>
            <a:r>
              <a:rPr sz="2000" spc="-40" dirty="0" err="1">
                <a:latin typeface="Arial Black"/>
                <a:cs typeface="Arial Black"/>
              </a:rPr>
              <a:t>haber</a:t>
            </a:r>
            <a:r>
              <a:rPr sz="2000" spc="-95" dirty="0">
                <a:latin typeface="Arial Black"/>
                <a:cs typeface="Arial Black"/>
              </a:rPr>
              <a:t> </a:t>
            </a:r>
            <a:r>
              <a:rPr lang="es-MX" sz="2000" spc="-95" dirty="0">
                <a:latin typeface="Arial Black"/>
                <a:cs typeface="Arial Black"/>
              </a:rPr>
              <a:t>participado </a:t>
            </a:r>
            <a:r>
              <a:rPr sz="2000" spc="-10" dirty="0" err="1">
                <a:latin typeface="Arial Black"/>
                <a:cs typeface="Arial Black"/>
              </a:rPr>
              <a:t>en</a:t>
            </a:r>
            <a:r>
              <a:rPr sz="2000" spc="-95" dirty="0">
                <a:latin typeface="Arial Black"/>
                <a:cs typeface="Arial Black"/>
              </a:rPr>
              <a:t> </a:t>
            </a:r>
            <a:r>
              <a:rPr sz="2000" spc="-25" dirty="0">
                <a:latin typeface="Arial Black"/>
                <a:cs typeface="Arial Black"/>
              </a:rPr>
              <a:t>el</a:t>
            </a:r>
            <a:r>
              <a:rPr lang="es-MX" sz="2000" spc="-25" dirty="0">
                <a:latin typeface="Arial Black"/>
                <a:cs typeface="Arial Black"/>
              </a:rPr>
              <a:t> </a:t>
            </a:r>
            <a:r>
              <a:rPr lang="es-MX" sz="2000" b="1" spc="-25" dirty="0">
                <a:solidFill>
                  <a:srgbClr val="010103"/>
                </a:solidFill>
                <a:latin typeface="Metropolis Black" panose="00000A00000000000000" pitchFamily="50" charset="0"/>
                <a:cs typeface="Tahoma"/>
              </a:rPr>
              <a:t>Parlamento </a:t>
            </a:r>
            <a:r>
              <a:rPr lang="es-MX" sz="2000" b="1" spc="-10" dirty="0">
                <a:solidFill>
                  <a:srgbClr val="010103"/>
                </a:solidFill>
                <a:latin typeface="Metropolis Black" panose="00000A00000000000000" pitchFamily="50" charset="0"/>
                <a:cs typeface="Tahoma"/>
              </a:rPr>
              <a:t>Regional</a:t>
            </a:r>
          </a:p>
          <a:p>
            <a:pPr algn="ctr">
              <a:spcBef>
                <a:spcPts val="380"/>
              </a:spcBef>
            </a:pPr>
            <a:r>
              <a:rPr lang="es-MX" sz="2400" dirty="0">
                <a:solidFill>
                  <a:srgbClr val="002060"/>
                </a:solidFill>
                <a:latin typeface="Metropolis Black" panose="00000A00000000000000" pitchFamily="50" charset="0"/>
                <a:cs typeface="Tahoma"/>
              </a:rPr>
              <a:t>Medio Ambiente</a:t>
            </a:r>
          </a:p>
          <a:p>
            <a:pPr algn="ctr">
              <a:spcBef>
                <a:spcPts val="380"/>
              </a:spcBef>
            </a:pPr>
            <a:endParaRPr lang="es-MX" sz="2000" dirty="0">
              <a:latin typeface="Metropolis Black" panose="00000A00000000000000" pitchFamily="50" charset="0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80"/>
              </a:spcBef>
            </a:pPr>
            <a:r>
              <a:rPr lang="es-MX" sz="2000" dirty="0">
                <a:latin typeface="Arial Black"/>
                <a:cs typeface="Arial Black"/>
              </a:rPr>
              <a:t> </a:t>
            </a:r>
            <a:endParaRPr sz="2000" dirty="0">
              <a:latin typeface="Arial Black"/>
              <a:cs typeface="Arial Black"/>
            </a:endParaRPr>
          </a:p>
        </p:txBody>
      </p:sp>
      <p:sp>
        <p:nvSpPr>
          <p:cNvPr id="18" name="object 110">
            <a:extLst>
              <a:ext uri="{FF2B5EF4-FFF2-40B4-BE49-F238E27FC236}">
                <a16:creationId xmlns:a16="http://schemas.microsoft.com/office/drawing/2014/main" id="{20C005EF-28BC-43D4-A310-E5734627A4A0}"/>
              </a:ext>
            </a:extLst>
          </p:cNvPr>
          <p:cNvSpPr txBox="1">
            <a:spLocks/>
          </p:cNvSpPr>
          <p:nvPr/>
        </p:nvSpPr>
        <p:spPr>
          <a:xfrm>
            <a:off x="3296672" y="5861352"/>
            <a:ext cx="2545539" cy="569708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>
            <a:defPPr>
              <a:defRPr kern="0"/>
            </a:defPPr>
            <a:lvl1pPr>
              <a:defRPr sz="1200" b="1" i="0">
                <a:solidFill>
                  <a:srgbClr val="00153E"/>
                </a:solidFill>
                <a:latin typeface="Arial"/>
                <a:cs typeface="Arial"/>
              </a:defRPr>
            </a:lvl1pPr>
          </a:lstStyle>
          <a:p>
            <a:pPr marL="167640" algn="ctr">
              <a:lnSpc>
                <a:spcPts val="1365"/>
              </a:lnSpc>
              <a:spcBef>
                <a:spcPts val="165"/>
              </a:spcBef>
            </a:pPr>
            <a:r>
              <a:rPr lang="es-MX" sz="1000" dirty="0">
                <a:latin typeface="Arial" panose="020B0604020202020204" pitchFamily="34" charset="0"/>
                <a:cs typeface="Arial" panose="020B0604020202020204" pitchFamily="34" charset="0"/>
              </a:rPr>
              <a:t>Josué</a:t>
            </a:r>
            <a:r>
              <a:rPr lang="es-MX" sz="1000" spc="-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000" dirty="0">
                <a:latin typeface="Arial" panose="020B0604020202020204" pitchFamily="34" charset="0"/>
                <a:cs typeface="Arial" panose="020B0604020202020204" pitchFamily="34" charset="0"/>
              </a:rPr>
              <a:t>Alfonso</a:t>
            </a:r>
            <a:r>
              <a:rPr lang="es-MX" sz="1000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000" dirty="0">
                <a:latin typeface="Arial" panose="020B0604020202020204" pitchFamily="34" charset="0"/>
                <a:cs typeface="Arial" panose="020B0604020202020204" pitchFamily="34" charset="0"/>
              </a:rPr>
              <a:t>Mejía</a:t>
            </a:r>
            <a:r>
              <a:rPr lang="es-MX" sz="1000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000" spc="-10" dirty="0">
                <a:latin typeface="Arial" panose="020B0604020202020204" pitchFamily="34" charset="0"/>
                <a:cs typeface="Arial" panose="020B0604020202020204" pitchFamily="34" charset="0"/>
              </a:rPr>
              <a:t>Pineda</a:t>
            </a:r>
          </a:p>
          <a:p>
            <a:pPr marL="167640" algn="ctr">
              <a:lnSpc>
                <a:spcPts val="1365"/>
              </a:lnSpc>
              <a:spcBef>
                <a:spcPts val="165"/>
              </a:spcBef>
            </a:pPr>
            <a:r>
              <a:rPr lang="es-MX" sz="1000" b="0" spc="-1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Presidente de la Comisión Estatal de los Derechos Humanos de Michoacán</a:t>
            </a:r>
          </a:p>
        </p:txBody>
      </p:sp>
      <p:sp>
        <p:nvSpPr>
          <p:cNvPr id="19" name="object 189">
            <a:extLst>
              <a:ext uri="{FF2B5EF4-FFF2-40B4-BE49-F238E27FC236}">
                <a16:creationId xmlns:a16="http://schemas.microsoft.com/office/drawing/2014/main" id="{73FE00CA-9892-4CAC-9F5C-DCACBA603A35}"/>
              </a:ext>
            </a:extLst>
          </p:cNvPr>
          <p:cNvSpPr txBox="1"/>
          <p:nvPr/>
        </p:nvSpPr>
        <p:spPr>
          <a:xfrm>
            <a:off x="3263295" y="4726651"/>
            <a:ext cx="2627789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900" spc="-20" dirty="0">
                <a:latin typeface="Verdana"/>
                <a:cs typeface="Verdana"/>
              </a:rPr>
              <a:t>Morelia,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Michoacán.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20" dirty="0">
                <a:latin typeface="Verdana"/>
                <a:cs typeface="Verdana"/>
              </a:rPr>
              <a:t>28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lang="es-MX" sz="900" spc="-25" dirty="0">
                <a:latin typeface="Verdana"/>
                <a:cs typeface="Verdana"/>
              </a:rPr>
              <a:t>Mayo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20" dirty="0">
                <a:latin typeface="Verdana"/>
                <a:cs typeface="Verdana"/>
              </a:rPr>
              <a:t>2026</a:t>
            </a:r>
            <a:endParaRPr sz="900" dirty="0">
              <a:latin typeface="Verdana"/>
              <a:cs typeface="Verdana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552693DF-3C18-4C0D-B2B0-D3771A087CA9}"/>
              </a:ext>
            </a:extLst>
          </p:cNvPr>
          <p:cNvSpPr/>
          <p:nvPr/>
        </p:nvSpPr>
        <p:spPr>
          <a:xfrm flipV="1">
            <a:off x="1228491" y="3738686"/>
            <a:ext cx="6697391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55AA32C2-AC44-4EB5-9D5B-7521831538C2}"/>
              </a:ext>
            </a:extLst>
          </p:cNvPr>
          <p:cNvSpPr txBox="1"/>
          <p:nvPr/>
        </p:nvSpPr>
        <p:spPr>
          <a:xfrm>
            <a:off x="790973" y="3415655"/>
            <a:ext cx="46071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27050">
              <a:lnSpc>
                <a:spcPct val="100000"/>
              </a:lnSpc>
              <a:spcBef>
                <a:spcPts val="610"/>
              </a:spcBef>
            </a:pPr>
            <a:r>
              <a:rPr lang="es-MX" sz="1800" b="1" spc="-25" dirty="0">
                <a:solidFill>
                  <a:srgbClr val="002060"/>
                </a:solidFill>
                <a:uFill>
                  <a:solidFill>
                    <a:srgbClr val="FFEA19"/>
                  </a:solidFill>
                </a:uFill>
                <a:latin typeface="Verdana"/>
                <a:cs typeface="Verdana"/>
              </a:rPr>
              <a:t>A:</a:t>
            </a:r>
            <a:endParaRPr lang="es-MX" sz="1800" dirty="0">
              <a:solidFill>
                <a:srgbClr val="002060"/>
              </a:solidFill>
              <a:latin typeface="Verdana"/>
              <a:cs typeface="Verdana"/>
            </a:endParaRP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8516C127-9ECB-4398-BCC2-137B3D813D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96896"/>
            <a:ext cx="9144000" cy="261104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947B7716-6DD5-47EC-8072-2552CF25AD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716" y="263825"/>
            <a:ext cx="2114943" cy="877395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D22CC53C-3393-4B38-8463-FCA7BAB033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9084"/>
            <a:ext cx="1661845" cy="535844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8E3ED94C-CCBF-4B45-8AEE-8ECCE9902B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051" y="165764"/>
            <a:ext cx="1661845" cy="53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440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8EF1552-AC6D-49F8-B6B0-2B2794D70B4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273" y="1267154"/>
            <a:ext cx="4156333" cy="4437890"/>
          </a:xfrm>
          <a:prstGeom prst="rect">
            <a:avLst/>
          </a:prstGeom>
        </p:spPr>
      </p:pic>
      <p:sp>
        <p:nvSpPr>
          <p:cNvPr id="5" name="object 24" descr="$PPTXTitle">
            <a:extLst>
              <a:ext uri="{FF2B5EF4-FFF2-40B4-BE49-F238E27FC236}">
                <a16:creationId xmlns:a16="http://schemas.microsoft.com/office/drawing/2014/main" id="{A88BB47E-AB3D-40F2-96BD-DB2D50D884FF}"/>
              </a:ext>
            </a:extLst>
          </p:cNvPr>
          <p:cNvSpPr txBox="1">
            <a:spLocks/>
          </p:cNvSpPr>
          <p:nvPr/>
        </p:nvSpPr>
        <p:spPr>
          <a:xfrm>
            <a:off x="414952" y="1454964"/>
            <a:ext cx="8308977" cy="289823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dirty="0">
                <a:latin typeface="Arial Black" panose="020B0A04020102020204" pitchFamily="34" charset="0"/>
              </a:rPr>
              <a:t>La</a:t>
            </a:r>
            <a:r>
              <a:rPr lang="es-MX" sz="1800" spc="-75" dirty="0">
                <a:latin typeface="Arial Black" panose="020B0A04020102020204" pitchFamily="34" charset="0"/>
              </a:rPr>
              <a:t> </a:t>
            </a:r>
            <a:r>
              <a:rPr lang="es-MX" sz="1800" spc="-20" dirty="0">
                <a:latin typeface="Arial Black" panose="020B0A04020102020204" pitchFamily="34" charset="0"/>
              </a:rPr>
              <a:t>Comisión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spc="-25" dirty="0">
                <a:latin typeface="Arial Black" panose="020B0A04020102020204" pitchFamily="34" charset="0"/>
              </a:rPr>
              <a:t>Estatal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dirty="0">
                <a:latin typeface="Arial Black" panose="020B0A04020102020204" pitchFamily="34" charset="0"/>
              </a:rPr>
              <a:t>de</a:t>
            </a:r>
            <a:r>
              <a:rPr lang="es-MX" sz="1800" spc="-75" dirty="0">
                <a:latin typeface="Arial Black" panose="020B0A04020102020204" pitchFamily="34" charset="0"/>
              </a:rPr>
              <a:t> </a:t>
            </a:r>
            <a:r>
              <a:rPr lang="es-MX" sz="1800" dirty="0">
                <a:latin typeface="Arial Black" panose="020B0A04020102020204" pitchFamily="34" charset="0"/>
              </a:rPr>
              <a:t>Derechos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spc="-35" dirty="0">
                <a:latin typeface="Arial Black" panose="020B0A04020102020204" pitchFamily="34" charset="0"/>
              </a:rPr>
              <a:t>Humanos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dirty="0">
                <a:latin typeface="Arial Black" panose="020B0A04020102020204" pitchFamily="34" charset="0"/>
              </a:rPr>
              <a:t>de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spc="-10" dirty="0">
                <a:latin typeface="Arial Black" panose="020B0A04020102020204" pitchFamily="34" charset="0"/>
              </a:rPr>
              <a:t>Michoacán</a:t>
            </a:r>
          </a:p>
        </p:txBody>
      </p:sp>
      <p:sp>
        <p:nvSpPr>
          <p:cNvPr id="6" name="object 25">
            <a:extLst>
              <a:ext uri="{FF2B5EF4-FFF2-40B4-BE49-F238E27FC236}">
                <a16:creationId xmlns:a16="http://schemas.microsoft.com/office/drawing/2014/main" id="{749AFBA2-BF53-47F6-920E-7872762D6D76}"/>
              </a:ext>
            </a:extLst>
          </p:cNvPr>
          <p:cNvSpPr txBox="1"/>
          <p:nvPr/>
        </p:nvSpPr>
        <p:spPr>
          <a:xfrm>
            <a:off x="3716594" y="1765960"/>
            <a:ext cx="1838206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373435"/>
                </a:solidFill>
                <a:latin typeface="Arial MT"/>
                <a:cs typeface="Arial MT"/>
              </a:rPr>
              <a:t>Otorga</a:t>
            </a:r>
            <a:r>
              <a:rPr sz="1600" spc="-25" dirty="0">
                <a:solidFill>
                  <a:srgbClr val="373435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373435"/>
                </a:solidFill>
                <a:latin typeface="Arial MT"/>
                <a:cs typeface="Arial MT"/>
              </a:rPr>
              <a:t>el</a:t>
            </a:r>
            <a:r>
              <a:rPr sz="1600" spc="-25" dirty="0">
                <a:solidFill>
                  <a:srgbClr val="373435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373435"/>
                </a:solidFill>
                <a:latin typeface="Arial MT"/>
                <a:cs typeface="Arial MT"/>
              </a:rPr>
              <a:t>presente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58DA8A2-FE60-4E29-A1CA-4D412D0A9AD1}"/>
              </a:ext>
            </a:extLst>
          </p:cNvPr>
          <p:cNvSpPr/>
          <p:nvPr/>
        </p:nvSpPr>
        <p:spPr>
          <a:xfrm>
            <a:off x="0" y="1601284"/>
            <a:ext cx="9213668" cy="203173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600" dirty="0">
                <a:solidFill>
                  <a:srgbClr val="001B50"/>
                </a:solidFill>
                <a:latin typeface="Metropolis Black" panose="00000A00000000000000" pitchFamily="50" charset="0"/>
              </a:rPr>
              <a:t>RECONOCIMIENTO</a:t>
            </a:r>
            <a:r>
              <a:rPr lang="es-MX" sz="6600" dirty="0">
                <a:solidFill>
                  <a:srgbClr val="002060"/>
                </a:solidFill>
                <a:latin typeface="Metropolis Black" panose="00000A00000000000000" pitchFamily="50" charset="0"/>
              </a:rPr>
              <a:t> </a:t>
            </a:r>
          </a:p>
        </p:txBody>
      </p:sp>
      <p:sp>
        <p:nvSpPr>
          <p:cNvPr id="8" name="object 157">
            <a:extLst>
              <a:ext uri="{FF2B5EF4-FFF2-40B4-BE49-F238E27FC236}">
                <a16:creationId xmlns:a16="http://schemas.microsoft.com/office/drawing/2014/main" id="{95212C0A-8210-4FA9-B22D-0EB67F233622}"/>
              </a:ext>
            </a:extLst>
          </p:cNvPr>
          <p:cNvSpPr txBox="1"/>
          <p:nvPr/>
        </p:nvSpPr>
        <p:spPr>
          <a:xfrm>
            <a:off x="1035291" y="3904522"/>
            <a:ext cx="7083796" cy="1524776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algn="ctr">
              <a:spcBef>
                <a:spcPts val="380"/>
              </a:spcBef>
            </a:pPr>
            <a:r>
              <a:rPr sz="2000" spc="-45" dirty="0">
                <a:latin typeface="Arial Black"/>
                <a:cs typeface="Arial Black"/>
              </a:rPr>
              <a:t>Por</a:t>
            </a:r>
            <a:r>
              <a:rPr sz="2000" spc="-100" dirty="0">
                <a:latin typeface="Arial Black"/>
                <a:cs typeface="Arial Black"/>
              </a:rPr>
              <a:t> </a:t>
            </a:r>
            <a:r>
              <a:rPr sz="2000" spc="-40" dirty="0" err="1">
                <a:latin typeface="Arial Black"/>
                <a:cs typeface="Arial Black"/>
              </a:rPr>
              <a:t>haber</a:t>
            </a:r>
            <a:r>
              <a:rPr sz="2000" spc="-95" dirty="0">
                <a:latin typeface="Arial Black"/>
                <a:cs typeface="Arial Black"/>
              </a:rPr>
              <a:t> </a:t>
            </a:r>
            <a:r>
              <a:rPr lang="es-MX" sz="2000" spc="-95" dirty="0">
                <a:latin typeface="Arial Black"/>
                <a:cs typeface="Arial Black"/>
              </a:rPr>
              <a:t>participado </a:t>
            </a:r>
            <a:r>
              <a:rPr sz="2000" spc="-10" dirty="0" err="1">
                <a:latin typeface="Arial Black"/>
                <a:cs typeface="Arial Black"/>
              </a:rPr>
              <a:t>en</a:t>
            </a:r>
            <a:r>
              <a:rPr sz="2000" spc="-95" dirty="0">
                <a:latin typeface="Arial Black"/>
                <a:cs typeface="Arial Black"/>
              </a:rPr>
              <a:t> </a:t>
            </a:r>
            <a:r>
              <a:rPr sz="2000" spc="-25" dirty="0">
                <a:latin typeface="Arial Black"/>
                <a:cs typeface="Arial Black"/>
              </a:rPr>
              <a:t>el</a:t>
            </a:r>
            <a:r>
              <a:rPr lang="es-MX" sz="2000" spc="-25" dirty="0">
                <a:latin typeface="Arial Black"/>
                <a:cs typeface="Arial Black"/>
              </a:rPr>
              <a:t> </a:t>
            </a:r>
            <a:r>
              <a:rPr lang="es-MX" sz="2000" b="1" spc="-25" dirty="0">
                <a:solidFill>
                  <a:srgbClr val="010103"/>
                </a:solidFill>
                <a:latin typeface="Metropolis Black" panose="00000A00000000000000" pitchFamily="50" charset="0"/>
                <a:cs typeface="Tahoma"/>
              </a:rPr>
              <a:t>Parlamento </a:t>
            </a:r>
            <a:r>
              <a:rPr lang="es-MX" sz="2000" b="1" spc="-10" dirty="0">
                <a:solidFill>
                  <a:srgbClr val="010103"/>
                </a:solidFill>
                <a:latin typeface="Metropolis Black" panose="00000A00000000000000" pitchFamily="50" charset="0"/>
                <a:cs typeface="Tahoma"/>
              </a:rPr>
              <a:t>Regional</a:t>
            </a:r>
          </a:p>
          <a:p>
            <a:pPr algn="ctr">
              <a:spcBef>
                <a:spcPts val="380"/>
              </a:spcBef>
            </a:pPr>
            <a:r>
              <a:rPr lang="es-MX" sz="2400" dirty="0">
                <a:solidFill>
                  <a:srgbClr val="002060"/>
                </a:solidFill>
                <a:latin typeface="Metropolis Black" panose="00000A00000000000000" pitchFamily="50" charset="0"/>
                <a:cs typeface="Tahoma"/>
              </a:rPr>
              <a:t>Medio Ambiente</a:t>
            </a:r>
          </a:p>
          <a:p>
            <a:pPr algn="ctr">
              <a:spcBef>
                <a:spcPts val="380"/>
              </a:spcBef>
            </a:pPr>
            <a:endParaRPr lang="es-MX" sz="2000" dirty="0">
              <a:latin typeface="Metropolis Black" panose="00000A00000000000000" pitchFamily="50" charset="0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80"/>
              </a:spcBef>
            </a:pPr>
            <a:r>
              <a:rPr lang="es-MX" sz="2000" dirty="0">
                <a:latin typeface="Arial Black"/>
                <a:cs typeface="Arial Black"/>
              </a:rPr>
              <a:t> </a:t>
            </a:r>
            <a:endParaRPr sz="2000" dirty="0">
              <a:latin typeface="Arial Black"/>
              <a:cs typeface="Arial Black"/>
            </a:endParaRPr>
          </a:p>
        </p:txBody>
      </p:sp>
      <p:sp>
        <p:nvSpPr>
          <p:cNvPr id="9" name="object 110">
            <a:extLst>
              <a:ext uri="{FF2B5EF4-FFF2-40B4-BE49-F238E27FC236}">
                <a16:creationId xmlns:a16="http://schemas.microsoft.com/office/drawing/2014/main" id="{3E4D6EE9-CF5A-41BE-A614-A219DE157AB8}"/>
              </a:ext>
            </a:extLst>
          </p:cNvPr>
          <p:cNvSpPr txBox="1">
            <a:spLocks/>
          </p:cNvSpPr>
          <p:nvPr/>
        </p:nvSpPr>
        <p:spPr>
          <a:xfrm>
            <a:off x="3296672" y="5861352"/>
            <a:ext cx="2545539" cy="569708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>
            <a:defPPr>
              <a:defRPr kern="0"/>
            </a:defPPr>
            <a:lvl1pPr>
              <a:defRPr sz="1200" b="1" i="0">
                <a:solidFill>
                  <a:srgbClr val="00153E"/>
                </a:solidFill>
                <a:latin typeface="Arial"/>
                <a:cs typeface="Arial"/>
              </a:defRPr>
            </a:lvl1pPr>
          </a:lstStyle>
          <a:p>
            <a:pPr marL="167640" algn="ctr">
              <a:lnSpc>
                <a:spcPts val="1365"/>
              </a:lnSpc>
              <a:spcBef>
                <a:spcPts val="165"/>
              </a:spcBef>
            </a:pPr>
            <a:r>
              <a:rPr lang="es-MX" sz="1000" dirty="0">
                <a:latin typeface="Arial" panose="020B0604020202020204" pitchFamily="34" charset="0"/>
                <a:cs typeface="Arial" panose="020B0604020202020204" pitchFamily="34" charset="0"/>
              </a:rPr>
              <a:t>Josué</a:t>
            </a:r>
            <a:r>
              <a:rPr lang="es-MX" sz="1000" spc="-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000" dirty="0">
                <a:latin typeface="Arial" panose="020B0604020202020204" pitchFamily="34" charset="0"/>
                <a:cs typeface="Arial" panose="020B0604020202020204" pitchFamily="34" charset="0"/>
              </a:rPr>
              <a:t>Alfonso</a:t>
            </a:r>
            <a:r>
              <a:rPr lang="es-MX" sz="1000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000" dirty="0">
                <a:latin typeface="Arial" panose="020B0604020202020204" pitchFamily="34" charset="0"/>
                <a:cs typeface="Arial" panose="020B0604020202020204" pitchFamily="34" charset="0"/>
              </a:rPr>
              <a:t>Mejía</a:t>
            </a:r>
            <a:r>
              <a:rPr lang="es-MX" sz="1000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000" spc="-10" dirty="0">
                <a:latin typeface="Arial" panose="020B0604020202020204" pitchFamily="34" charset="0"/>
                <a:cs typeface="Arial" panose="020B0604020202020204" pitchFamily="34" charset="0"/>
              </a:rPr>
              <a:t>Pineda</a:t>
            </a:r>
          </a:p>
          <a:p>
            <a:pPr marL="167640" algn="ctr">
              <a:lnSpc>
                <a:spcPts val="1365"/>
              </a:lnSpc>
              <a:spcBef>
                <a:spcPts val="165"/>
              </a:spcBef>
            </a:pPr>
            <a:r>
              <a:rPr lang="es-MX" sz="1000" b="0" spc="-1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Presidente de la Comisión Estatal de los Derechos Humanos de Michoacán</a:t>
            </a:r>
          </a:p>
        </p:txBody>
      </p:sp>
      <p:sp>
        <p:nvSpPr>
          <p:cNvPr id="10" name="object 189">
            <a:extLst>
              <a:ext uri="{FF2B5EF4-FFF2-40B4-BE49-F238E27FC236}">
                <a16:creationId xmlns:a16="http://schemas.microsoft.com/office/drawing/2014/main" id="{0015CB10-CCBB-4977-903C-59B3E571AE31}"/>
              </a:ext>
            </a:extLst>
          </p:cNvPr>
          <p:cNvSpPr txBox="1"/>
          <p:nvPr/>
        </p:nvSpPr>
        <p:spPr>
          <a:xfrm>
            <a:off x="3263295" y="4726651"/>
            <a:ext cx="2627789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900" spc="-20" dirty="0">
                <a:latin typeface="Verdana"/>
                <a:cs typeface="Verdana"/>
              </a:rPr>
              <a:t>Morelia,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Michoacán.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20" dirty="0">
                <a:latin typeface="Verdana"/>
                <a:cs typeface="Verdana"/>
              </a:rPr>
              <a:t>28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lang="es-MX" sz="900" spc="-25" dirty="0">
                <a:latin typeface="Verdana"/>
                <a:cs typeface="Verdana"/>
              </a:rPr>
              <a:t>Mayo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20" dirty="0">
                <a:latin typeface="Verdana"/>
                <a:cs typeface="Verdana"/>
              </a:rPr>
              <a:t>2026</a:t>
            </a:r>
            <a:endParaRPr sz="900" dirty="0">
              <a:latin typeface="Verdana"/>
              <a:cs typeface="Verdana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D9435A00-9AA9-478F-9A84-F516DB6280CE}"/>
              </a:ext>
            </a:extLst>
          </p:cNvPr>
          <p:cNvSpPr/>
          <p:nvPr/>
        </p:nvSpPr>
        <p:spPr>
          <a:xfrm flipV="1">
            <a:off x="1228491" y="3738686"/>
            <a:ext cx="6697391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6A09FD1-C3E3-4F2E-858C-0E0FDBD8C304}"/>
              </a:ext>
            </a:extLst>
          </p:cNvPr>
          <p:cNvSpPr txBox="1"/>
          <p:nvPr/>
        </p:nvSpPr>
        <p:spPr>
          <a:xfrm>
            <a:off x="790973" y="3415655"/>
            <a:ext cx="46071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27050">
              <a:lnSpc>
                <a:spcPct val="100000"/>
              </a:lnSpc>
              <a:spcBef>
                <a:spcPts val="610"/>
              </a:spcBef>
            </a:pPr>
            <a:r>
              <a:rPr lang="es-MX" sz="1800" b="1" spc="-25" dirty="0">
                <a:solidFill>
                  <a:srgbClr val="002060"/>
                </a:solidFill>
                <a:uFill>
                  <a:solidFill>
                    <a:srgbClr val="FFEA19"/>
                  </a:solidFill>
                </a:uFill>
                <a:latin typeface="Verdana"/>
                <a:cs typeface="Verdana"/>
              </a:rPr>
              <a:t>A:</a:t>
            </a:r>
            <a:endParaRPr lang="es-MX" sz="1800" dirty="0">
              <a:solidFill>
                <a:srgbClr val="002060"/>
              </a:solidFill>
              <a:latin typeface="Verdana"/>
              <a:cs typeface="Verdana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4A82819F-DD46-45C6-805D-E7F0682AB9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716" y="263825"/>
            <a:ext cx="2114943" cy="87739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4ACF8E0F-42E9-4E88-ACE1-FE14630737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9084"/>
            <a:ext cx="1661845" cy="535844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19C9B7F0-A4AB-4C28-8575-A0A35A7C2B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051" y="165764"/>
            <a:ext cx="1661845" cy="53584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3E2AA884-DF26-40B9-A64D-B9DC1EB7DC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" y="5829592"/>
            <a:ext cx="9144000" cy="108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7074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96</Words>
  <Application>Microsoft Office PowerPoint</Application>
  <PresentationFormat>Carta (216 x 279 mm)</PresentationFormat>
  <Paragraphs>22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10" baseType="lpstr">
      <vt:lpstr>Arial</vt:lpstr>
      <vt:lpstr>Arial Black</vt:lpstr>
      <vt:lpstr>Arial MT</vt:lpstr>
      <vt:lpstr>Calibri</vt:lpstr>
      <vt:lpstr>Calibri Light</vt:lpstr>
      <vt:lpstr>Metropolis Black</vt:lpstr>
      <vt:lpstr>Verdana</vt:lpstr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CEDH-ATZIRY</dc:creator>
  <cp:lastModifiedBy>CEDH-ATZIRY</cp:lastModifiedBy>
  <cp:revision>3</cp:revision>
  <dcterms:created xsi:type="dcterms:W3CDTF">2026-06-08T18:38:37Z</dcterms:created>
  <dcterms:modified xsi:type="dcterms:W3CDTF">2026-07-09T14:39:18Z</dcterms:modified>
</cp:coreProperties>
</file>